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68566" y="522482"/>
            <a:ext cx="20285450" cy="1852939"/>
            <a:chOff x="0" y="0"/>
            <a:chExt cx="5342670" cy="488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42670" cy="488017"/>
            </a:xfrm>
            <a:custGeom>
              <a:avLst/>
              <a:gdLst/>
              <a:ahLst/>
              <a:cxnLst/>
              <a:rect r="r" b="b" t="t" l="l"/>
              <a:pathLst>
                <a:path h="488017" w="5342670">
                  <a:moveTo>
                    <a:pt x="0" y="0"/>
                  </a:moveTo>
                  <a:lnTo>
                    <a:pt x="5342670" y="0"/>
                  </a:lnTo>
                  <a:lnTo>
                    <a:pt x="5342670" y="488017"/>
                  </a:lnTo>
                  <a:lnTo>
                    <a:pt x="0" y="488017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342670" cy="526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463685" y="625127"/>
            <a:ext cx="7516996" cy="898781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917534" y="9135332"/>
            <a:ext cx="4193709" cy="4193709"/>
          </a:xfrm>
          <a:custGeom>
            <a:avLst/>
            <a:gdLst/>
            <a:ahLst/>
            <a:cxnLst/>
            <a:rect r="r" b="b" t="t" l="l"/>
            <a:pathLst>
              <a:path h="4193709" w="4193709">
                <a:moveTo>
                  <a:pt x="0" y="0"/>
                </a:moveTo>
                <a:lnTo>
                  <a:pt x="4193709" y="0"/>
                </a:lnTo>
                <a:lnTo>
                  <a:pt x="4193709" y="4193710"/>
                </a:lnTo>
                <a:lnTo>
                  <a:pt x="0" y="419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462" y="706742"/>
            <a:ext cx="11464118" cy="1444516"/>
          </a:xfrm>
          <a:custGeom>
            <a:avLst/>
            <a:gdLst/>
            <a:ahLst/>
            <a:cxnLst/>
            <a:rect r="r" b="b" t="t" l="l"/>
            <a:pathLst>
              <a:path h="1444516" w="11464118">
                <a:moveTo>
                  <a:pt x="0" y="0"/>
                </a:moveTo>
                <a:lnTo>
                  <a:pt x="11464118" y="0"/>
                </a:lnTo>
                <a:lnTo>
                  <a:pt x="11464118" y="1444515"/>
                </a:lnTo>
                <a:lnTo>
                  <a:pt x="0" y="1444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02" r="0" b="-580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8340" y="7761116"/>
            <a:ext cx="7913921" cy="93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0"/>
              </a:lnSpc>
            </a:pPr>
            <a:r>
              <a:rPr lang="en-US" sz="2992">
                <a:solidFill>
                  <a:srgbClr val="FFFFFF"/>
                </a:solidFill>
                <a:latin typeface="DM Sans"/>
              </a:rPr>
              <a:t>Presented by: Faiza Ali</a:t>
            </a:r>
          </a:p>
          <a:p>
            <a:pPr algn="l" marL="0" indent="0" lvl="0">
              <a:lnSpc>
                <a:spcPts val="3680"/>
              </a:lnSpc>
              <a:spcBef>
                <a:spcPct val="0"/>
              </a:spcBef>
            </a:pPr>
            <a:r>
              <a:rPr lang="en-US" sz="2992">
                <a:solidFill>
                  <a:srgbClr val="FFFFFF"/>
                </a:solidFill>
                <a:latin typeface="DM Sans"/>
              </a:rPr>
              <a:t>Section: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601" y="4252260"/>
            <a:ext cx="10959085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FFF"/>
                </a:solidFill>
                <a:latin typeface="Now Bold"/>
              </a:rPr>
              <a:t>RESUMEWISE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466" y="718194"/>
            <a:ext cx="7967693" cy="178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3045">
                <a:solidFill>
                  <a:srgbClr val="051D40"/>
                </a:solidFill>
                <a:latin typeface="DM Sans"/>
              </a:rPr>
              <a:t>High Impact Skills Development Program in </a:t>
            </a:r>
          </a:p>
          <a:p>
            <a:pPr algn="ctr">
              <a:lnSpc>
                <a:spcPts val="3746"/>
              </a:lnSpc>
            </a:pPr>
            <a:r>
              <a:rPr lang="en-US" sz="3045">
                <a:solidFill>
                  <a:srgbClr val="051D40"/>
                </a:solidFill>
                <a:latin typeface="DM Sans"/>
              </a:rPr>
              <a:t>Data Science and Artificial Intelligence </a:t>
            </a:r>
          </a:p>
          <a:p>
            <a:pPr algn="ctr">
              <a:lnSpc>
                <a:spcPts val="3377"/>
              </a:lnSpc>
            </a:pPr>
            <a:r>
              <a:rPr lang="en-US" sz="2745">
                <a:solidFill>
                  <a:srgbClr val="051D40"/>
                </a:solidFill>
                <a:latin typeface="DM Sans"/>
              </a:rPr>
              <a:t>GBIT and NUST Pakistan</a:t>
            </a:r>
          </a:p>
          <a:p>
            <a:pPr>
              <a:lnSpc>
                <a:spcPts val="337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4601" y="5901242"/>
            <a:ext cx="10110196" cy="6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392" u="sng">
                <a:solidFill>
                  <a:srgbClr val="FFFFFF"/>
                </a:solidFill>
                <a:latin typeface="DM Sans"/>
              </a:rPr>
              <a:t>Capstone Project : DSAI Program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337" y="663782"/>
            <a:ext cx="15879325" cy="8959435"/>
          </a:xfrm>
          <a:custGeom>
            <a:avLst/>
            <a:gdLst/>
            <a:ahLst/>
            <a:cxnLst/>
            <a:rect r="r" b="b" t="t" l="l"/>
            <a:pathLst>
              <a:path h="8959435" w="15879325">
                <a:moveTo>
                  <a:pt x="0" y="0"/>
                </a:moveTo>
                <a:lnTo>
                  <a:pt x="15879326" y="0"/>
                </a:lnTo>
                <a:lnTo>
                  <a:pt x="15879326" y="8959436"/>
                </a:lnTo>
                <a:lnTo>
                  <a:pt x="0" y="895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57" r="0" b="-365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081" y="772412"/>
            <a:ext cx="17246194" cy="4602084"/>
          </a:xfrm>
          <a:custGeom>
            <a:avLst/>
            <a:gdLst/>
            <a:ahLst/>
            <a:cxnLst/>
            <a:rect r="r" b="b" t="t" l="l"/>
            <a:pathLst>
              <a:path h="4602084" w="17246194">
                <a:moveTo>
                  <a:pt x="0" y="0"/>
                </a:moveTo>
                <a:lnTo>
                  <a:pt x="17246195" y="0"/>
                </a:lnTo>
                <a:lnTo>
                  <a:pt x="17246195" y="4602084"/>
                </a:lnTo>
                <a:lnTo>
                  <a:pt x="0" y="46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41105"/>
            <a:ext cx="16230600" cy="3864077"/>
          </a:xfrm>
          <a:custGeom>
            <a:avLst/>
            <a:gdLst/>
            <a:ahLst/>
            <a:cxnLst/>
            <a:rect r="r" b="b" t="t" l="l"/>
            <a:pathLst>
              <a:path h="3864077" w="16230600">
                <a:moveTo>
                  <a:pt x="0" y="0"/>
                </a:moveTo>
                <a:lnTo>
                  <a:pt x="16230600" y="0"/>
                </a:lnTo>
                <a:lnTo>
                  <a:pt x="16230600" y="3864077"/>
                </a:lnTo>
                <a:lnTo>
                  <a:pt x="0" y="386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71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784109" y="3767596"/>
            <a:ext cx="11475191" cy="30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ADVANCED 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EDA - QUALITATIVE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81883" y="216160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824" y="1603280"/>
            <a:ext cx="15674352" cy="7969785"/>
          </a:xfrm>
          <a:custGeom>
            <a:avLst/>
            <a:gdLst/>
            <a:ahLst/>
            <a:cxnLst/>
            <a:rect r="r" b="b" t="t" l="l"/>
            <a:pathLst>
              <a:path h="7969785" w="15674352">
                <a:moveTo>
                  <a:pt x="0" y="0"/>
                </a:moveTo>
                <a:lnTo>
                  <a:pt x="15674352" y="0"/>
                </a:lnTo>
                <a:lnTo>
                  <a:pt x="15674352" y="7969785"/>
                </a:lnTo>
                <a:lnTo>
                  <a:pt x="0" y="796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6175" y="36736"/>
            <a:ext cx="142556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Cleaned Data Wordcloud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085" y="1028700"/>
            <a:ext cx="11645321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MODEL SELECTION FOR CLASSIFICATION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7953" y="2981325"/>
            <a:ext cx="10994231" cy="13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5"/>
              </a:lnSpc>
            </a:pPr>
            <a:r>
              <a:rPr lang="en-US" sz="3760">
                <a:solidFill>
                  <a:srgbClr val="CEF4FF"/>
                </a:solidFill>
                <a:latin typeface="Canva Sans"/>
              </a:rPr>
              <a:t>K-Nearest Neighbors (KNN) classifier</a:t>
            </a:r>
          </a:p>
          <a:p>
            <a:pPr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760">
                <a:solidFill>
                  <a:srgbClr val="CEF4FF"/>
                </a:solidFill>
                <a:latin typeface="Canva Sans"/>
              </a:rPr>
              <a:t>with One-vs-Rest (OVR) multiclass 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0754" y="5498475"/>
            <a:ext cx="12578546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MODEL SELECTION FOR PARSER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91071" y="8132584"/>
            <a:ext cx="4237583" cy="63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760">
                <a:solidFill>
                  <a:srgbClr val="CEF4FF"/>
                </a:solidFill>
                <a:latin typeface="Canva Sans"/>
              </a:rPr>
              <a:t>SpaCy NER Model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612374" y="-395230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085" y="673588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8713" y="2319822"/>
            <a:ext cx="11230353" cy="7735711"/>
          </a:xfrm>
          <a:custGeom>
            <a:avLst/>
            <a:gdLst/>
            <a:ahLst/>
            <a:cxnLst/>
            <a:rect r="r" b="b" t="t" l="l"/>
            <a:pathLst>
              <a:path h="7735711" w="11230353">
                <a:moveTo>
                  <a:pt x="0" y="0"/>
                </a:moveTo>
                <a:lnTo>
                  <a:pt x="11230353" y="0"/>
                </a:lnTo>
                <a:lnTo>
                  <a:pt x="11230353" y="7735711"/>
                </a:lnTo>
                <a:lnTo>
                  <a:pt x="0" y="7735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1956" y="300522"/>
            <a:ext cx="12489063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MODEL ARCHITECTURE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0441603" cy="8459679"/>
          </a:xfrm>
          <a:custGeom>
            <a:avLst/>
            <a:gdLst/>
            <a:ahLst/>
            <a:cxnLst/>
            <a:rect r="r" b="b" t="t" l="l"/>
            <a:pathLst>
              <a:path h="8459679" w="20441603">
                <a:moveTo>
                  <a:pt x="0" y="0"/>
                </a:moveTo>
                <a:lnTo>
                  <a:pt x="20441603" y="0"/>
                </a:lnTo>
                <a:lnTo>
                  <a:pt x="20441603" y="8459679"/>
                </a:lnTo>
                <a:lnTo>
                  <a:pt x="0" y="84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424" y="3895515"/>
            <a:ext cx="16625152" cy="4183453"/>
          </a:xfrm>
          <a:custGeom>
            <a:avLst/>
            <a:gdLst/>
            <a:ahLst/>
            <a:cxnLst/>
            <a:rect r="r" b="b" t="t" l="l"/>
            <a:pathLst>
              <a:path h="4183453" w="16625152">
                <a:moveTo>
                  <a:pt x="0" y="0"/>
                </a:moveTo>
                <a:lnTo>
                  <a:pt x="16625152" y="0"/>
                </a:lnTo>
                <a:lnTo>
                  <a:pt x="16625152" y="4183453"/>
                </a:lnTo>
                <a:lnTo>
                  <a:pt x="0" y="418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7053" y="1468779"/>
            <a:ext cx="145335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MODEL ARCHITECTURE PARSER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654" y="619885"/>
            <a:ext cx="9174965" cy="2364375"/>
          </a:xfrm>
          <a:custGeom>
            <a:avLst/>
            <a:gdLst/>
            <a:ahLst/>
            <a:cxnLst/>
            <a:rect r="r" b="b" t="t" l="l"/>
            <a:pathLst>
              <a:path h="2364375" w="9174965">
                <a:moveTo>
                  <a:pt x="0" y="0"/>
                </a:moveTo>
                <a:lnTo>
                  <a:pt x="9174965" y="0"/>
                </a:lnTo>
                <a:lnTo>
                  <a:pt x="9174965" y="2364376"/>
                </a:lnTo>
                <a:lnTo>
                  <a:pt x="0" y="23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6710" y="3243873"/>
            <a:ext cx="13017303" cy="6340750"/>
          </a:xfrm>
          <a:custGeom>
            <a:avLst/>
            <a:gdLst/>
            <a:ahLst/>
            <a:cxnLst/>
            <a:rect r="r" b="b" t="t" l="l"/>
            <a:pathLst>
              <a:path h="6340750" w="13017303">
                <a:moveTo>
                  <a:pt x="0" y="0"/>
                </a:moveTo>
                <a:lnTo>
                  <a:pt x="13017303" y="0"/>
                </a:lnTo>
                <a:lnTo>
                  <a:pt x="13017303" y="6340750"/>
                </a:lnTo>
                <a:lnTo>
                  <a:pt x="0" y="634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278" y="314765"/>
            <a:ext cx="11686939" cy="6077209"/>
          </a:xfrm>
          <a:custGeom>
            <a:avLst/>
            <a:gdLst/>
            <a:ahLst/>
            <a:cxnLst/>
            <a:rect r="r" b="b" t="t" l="l"/>
            <a:pathLst>
              <a:path h="6077209" w="11686939">
                <a:moveTo>
                  <a:pt x="0" y="0"/>
                </a:moveTo>
                <a:lnTo>
                  <a:pt x="11686940" y="0"/>
                </a:lnTo>
                <a:lnTo>
                  <a:pt x="11686940" y="6077208"/>
                </a:lnTo>
                <a:lnTo>
                  <a:pt x="0" y="607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4317" y="2050637"/>
            <a:ext cx="18814331" cy="7591748"/>
          </a:xfrm>
          <a:custGeom>
            <a:avLst/>
            <a:gdLst/>
            <a:ahLst/>
            <a:cxnLst/>
            <a:rect r="r" b="b" t="t" l="l"/>
            <a:pathLst>
              <a:path h="7591748" w="18814331">
                <a:moveTo>
                  <a:pt x="0" y="0"/>
                </a:moveTo>
                <a:lnTo>
                  <a:pt x="18814331" y="0"/>
                </a:lnTo>
                <a:lnTo>
                  <a:pt x="18814331" y="7591747"/>
                </a:lnTo>
                <a:lnTo>
                  <a:pt x="0" y="759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5057" y="2350856"/>
            <a:ext cx="3378120" cy="2938728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935480" y="4362840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439696" y="2350856"/>
            <a:ext cx="3378120" cy="2938728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5630119" y="4362840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745057" y="5953313"/>
            <a:ext cx="3378120" cy="2912196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935480" y="7965297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439696" y="5953313"/>
            <a:ext cx="3378120" cy="2912196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630119" y="7965297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436111" y="1321975"/>
            <a:ext cx="7970248" cy="920352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598958" y="1536899"/>
            <a:ext cx="7633698" cy="8814893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137974" y="2350856"/>
            <a:ext cx="3378120" cy="2938728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9328397" y="4362840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9137974" y="5953313"/>
            <a:ext cx="3378120" cy="2912196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9328397" y="7965297"/>
            <a:ext cx="284816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10091" y="706683"/>
            <a:ext cx="8437330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OUTLINE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35480" y="4574882"/>
            <a:ext cx="2997274" cy="4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Problem Statament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41421" y="2536221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36060" y="2536221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00236" y="8017968"/>
            <a:ext cx="2997274" cy="165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Evaluation Metrics and Results</a:t>
            </a:r>
          </a:p>
          <a:p>
            <a:pPr algn="ctr" marL="526893" indent="-263447" lvl="1">
              <a:lnSpc>
                <a:spcPts val="3367"/>
              </a:lnSpc>
              <a:buFont typeface="Arial"/>
              <a:buChar char="•"/>
            </a:pPr>
          </a:p>
          <a:p>
            <a:pPr algn="ctr">
              <a:lnSpc>
                <a:spcPts val="3367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2341421" y="6138677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37974" y="8173472"/>
            <a:ext cx="2997274" cy="4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36060" y="6138677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99127" y="8017968"/>
            <a:ext cx="2997274" cy="4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Model Architecture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34338" y="2536221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53841" y="4574882"/>
            <a:ext cx="2997274" cy="4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Methodology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34338" y="6138677"/>
            <a:ext cx="2185391" cy="12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</a:pPr>
            <a:r>
              <a:rPr lang="en-US" sz="7414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00236" y="4653630"/>
            <a:ext cx="2997274" cy="4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40">
                <a:solidFill>
                  <a:srgbClr val="FFFFFF"/>
                </a:solidFill>
                <a:latin typeface="DM Sans"/>
              </a:rPr>
              <a:t>Data Preprocessong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-3209961" y="5447808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9082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5217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65077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29082" y="2807061"/>
            <a:ext cx="14097432" cy="6451239"/>
            <a:chOff x="0" y="0"/>
            <a:chExt cx="3712904" cy="1699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12904" cy="1699092"/>
            </a:xfrm>
            <a:custGeom>
              <a:avLst/>
              <a:gdLst/>
              <a:ahLst/>
              <a:cxnLst/>
              <a:rect r="r" b="b" t="t" l="l"/>
              <a:pathLst>
                <a:path h="1699092" w="3712904">
                  <a:moveTo>
                    <a:pt x="0" y="0"/>
                  </a:moveTo>
                  <a:lnTo>
                    <a:pt x="3712904" y="0"/>
                  </a:lnTo>
                  <a:lnTo>
                    <a:pt x="3712904" y="1699092"/>
                  </a:lnTo>
                  <a:lnTo>
                    <a:pt x="0" y="169909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12904" cy="173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313163">
            <a:off x="14498206" y="-3194324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09804" y="3766756"/>
            <a:ext cx="958365" cy="1334433"/>
          </a:xfrm>
          <a:custGeom>
            <a:avLst/>
            <a:gdLst/>
            <a:ahLst/>
            <a:cxnLst/>
            <a:rect r="r" b="b" t="t" l="l"/>
            <a:pathLst>
              <a:path h="1334433" w="958365">
                <a:moveTo>
                  <a:pt x="0" y="0"/>
                </a:moveTo>
                <a:lnTo>
                  <a:pt x="958366" y="0"/>
                </a:lnTo>
                <a:lnTo>
                  <a:pt x="958366" y="1334433"/>
                </a:lnTo>
                <a:lnTo>
                  <a:pt x="0" y="1334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45356" y="1028700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PROJECT ACHIVEMENT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5505" y="3700081"/>
            <a:ext cx="10699386" cy="138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7"/>
              </a:lnSpc>
              <a:spcBef>
                <a:spcPct val="0"/>
              </a:spcBef>
            </a:pPr>
            <a:r>
              <a:rPr lang="en-US" sz="4048">
                <a:solidFill>
                  <a:srgbClr val="39B54A"/>
                </a:solidFill>
                <a:latin typeface="DM Sans Bold"/>
              </a:rPr>
              <a:t>Classification model can classify the resume into the specific Category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909804" y="6105224"/>
            <a:ext cx="958365" cy="1334433"/>
          </a:xfrm>
          <a:custGeom>
            <a:avLst/>
            <a:gdLst/>
            <a:ahLst/>
            <a:cxnLst/>
            <a:rect r="r" b="b" t="t" l="l"/>
            <a:pathLst>
              <a:path h="1334433" w="958365">
                <a:moveTo>
                  <a:pt x="0" y="0"/>
                </a:moveTo>
                <a:lnTo>
                  <a:pt x="958366" y="0"/>
                </a:lnTo>
                <a:lnTo>
                  <a:pt x="958366" y="1334433"/>
                </a:lnTo>
                <a:lnTo>
                  <a:pt x="0" y="133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5356" y="6057127"/>
            <a:ext cx="10699386" cy="138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7"/>
              </a:lnSpc>
              <a:spcBef>
                <a:spcPct val="0"/>
              </a:spcBef>
            </a:pPr>
            <a:r>
              <a:rPr lang="en-US" sz="4048">
                <a:solidFill>
                  <a:srgbClr val="F1945B"/>
                </a:solidFill>
                <a:latin typeface="DM Sans Bold"/>
              </a:rPr>
              <a:t>SpaCy NER model can now extract the required data from the resume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7256" y="3911924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7269" y="3906631"/>
            <a:ext cx="6073462" cy="10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7506" y="109907"/>
            <a:ext cx="5146409" cy="10287000"/>
          </a:xfrm>
          <a:custGeom>
            <a:avLst/>
            <a:gdLst/>
            <a:ahLst/>
            <a:cxnLst/>
            <a:rect r="r" b="b" t="t" l="l"/>
            <a:pathLst>
              <a:path h="10287000" w="5146409">
                <a:moveTo>
                  <a:pt x="0" y="0"/>
                </a:moveTo>
                <a:lnTo>
                  <a:pt x="5146408" y="0"/>
                </a:lnTo>
                <a:lnTo>
                  <a:pt x="51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93" t="0" r="-602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3279" y="-5348356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19299" y="8959470"/>
            <a:ext cx="8579056" cy="706459"/>
            <a:chOff x="0" y="0"/>
            <a:chExt cx="2259504" cy="1860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9504" cy="186063"/>
            </a:xfrm>
            <a:custGeom>
              <a:avLst/>
              <a:gdLst/>
              <a:ahLst/>
              <a:cxnLst/>
              <a:rect r="r" b="b" t="t" l="l"/>
              <a:pathLst>
                <a:path h="186063" w="2259504">
                  <a:moveTo>
                    <a:pt x="0" y="0"/>
                  </a:moveTo>
                  <a:lnTo>
                    <a:pt x="2259504" y="0"/>
                  </a:lnTo>
                  <a:lnTo>
                    <a:pt x="2259504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59504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587422" y="6777743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93202" y="4734092"/>
            <a:ext cx="1062828" cy="10628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9299" y="2736660"/>
            <a:ext cx="5540681" cy="706459"/>
            <a:chOff x="0" y="0"/>
            <a:chExt cx="1459274" cy="186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9274" cy="186063"/>
            </a:xfrm>
            <a:custGeom>
              <a:avLst/>
              <a:gdLst/>
              <a:ahLst/>
              <a:cxnLst/>
              <a:rect r="r" b="b" t="t" l="l"/>
              <a:pathLst>
                <a:path h="186063" w="1459274">
                  <a:moveTo>
                    <a:pt x="0" y="0"/>
                  </a:moveTo>
                  <a:lnTo>
                    <a:pt x="1459274" y="0"/>
                  </a:lnTo>
                  <a:lnTo>
                    <a:pt x="1459274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9274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87910" y="4961706"/>
            <a:ext cx="3818811" cy="706459"/>
            <a:chOff x="0" y="0"/>
            <a:chExt cx="1005777" cy="1860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5777" cy="186063"/>
            </a:xfrm>
            <a:custGeom>
              <a:avLst/>
              <a:gdLst/>
              <a:ahLst/>
              <a:cxnLst/>
              <a:rect r="r" b="b" t="t" l="l"/>
              <a:pathLst>
                <a:path h="186063" w="1005777">
                  <a:moveTo>
                    <a:pt x="0" y="0"/>
                  </a:moveTo>
                  <a:lnTo>
                    <a:pt x="1005777" y="0"/>
                  </a:lnTo>
                  <a:lnTo>
                    <a:pt x="1005777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05777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1620" y="5023786"/>
            <a:ext cx="1767221" cy="706459"/>
            <a:chOff x="0" y="0"/>
            <a:chExt cx="465441" cy="1860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5441" cy="186063"/>
            </a:xfrm>
            <a:custGeom>
              <a:avLst/>
              <a:gdLst/>
              <a:ahLst/>
              <a:cxnLst/>
              <a:rect r="r" b="b" t="t" l="l"/>
              <a:pathLst>
                <a:path h="186063" w="465441">
                  <a:moveTo>
                    <a:pt x="0" y="0"/>
                  </a:moveTo>
                  <a:lnTo>
                    <a:pt x="465441" y="0"/>
                  </a:lnTo>
                  <a:lnTo>
                    <a:pt x="465441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65441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30226" y="5903463"/>
            <a:ext cx="3552819" cy="706459"/>
            <a:chOff x="0" y="0"/>
            <a:chExt cx="935722" cy="1860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722" cy="186063"/>
            </a:xfrm>
            <a:custGeom>
              <a:avLst/>
              <a:gdLst/>
              <a:ahLst/>
              <a:cxnLst/>
              <a:rect r="r" b="b" t="t" l="l"/>
              <a:pathLst>
                <a:path h="186063" w="935722">
                  <a:moveTo>
                    <a:pt x="0" y="0"/>
                  </a:moveTo>
                  <a:lnTo>
                    <a:pt x="935722" y="0"/>
                  </a:lnTo>
                  <a:lnTo>
                    <a:pt x="935722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35722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08501" y="7431467"/>
            <a:ext cx="4578921" cy="706459"/>
            <a:chOff x="0" y="0"/>
            <a:chExt cx="1205971" cy="1860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5971" cy="186063"/>
            </a:xfrm>
            <a:custGeom>
              <a:avLst/>
              <a:gdLst/>
              <a:ahLst/>
              <a:cxnLst/>
              <a:rect r="r" b="b" t="t" l="l"/>
              <a:pathLst>
                <a:path h="186063" w="1205971">
                  <a:moveTo>
                    <a:pt x="0" y="0"/>
                  </a:moveTo>
                  <a:lnTo>
                    <a:pt x="1205971" y="0"/>
                  </a:lnTo>
                  <a:lnTo>
                    <a:pt x="1205971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05971" cy="224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383559" y="4933131"/>
            <a:ext cx="682115" cy="664752"/>
          </a:xfrm>
          <a:custGeom>
            <a:avLst/>
            <a:gdLst/>
            <a:ahLst/>
            <a:cxnLst/>
            <a:rect r="r" b="b" t="t" l="l"/>
            <a:pathLst>
              <a:path h="664752" w="682115">
                <a:moveTo>
                  <a:pt x="0" y="0"/>
                </a:moveTo>
                <a:lnTo>
                  <a:pt x="682115" y="0"/>
                </a:lnTo>
                <a:lnTo>
                  <a:pt x="682115" y="664752"/>
                </a:lnTo>
                <a:lnTo>
                  <a:pt x="0" y="66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147103" y="6025066"/>
            <a:ext cx="1062828" cy="106282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406101" y="6256693"/>
            <a:ext cx="544831" cy="622987"/>
          </a:xfrm>
          <a:custGeom>
            <a:avLst/>
            <a:gdLst/>
            <a:ahLst/>
            <a:cxnLst/>
            <a:rect r="r" b="b" t="t" l="l"/>
            <a:pathLst>
              <a:path h="622987" w="544831">
                <a:moveTo>
                  <a:pt x="0" y="0"/>
                </a:moveTo>
                <a:lnTo>
                  <a:pt x="544831" y="0"/>
                </a:lnTo>
                <a:lnTo>
                  <a:pt x="544831" y="622987"/>
                </a:lnTo>
                <a:lnTo>
                  <a:pt x="0" y="622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147103" y="3443119"/>
            <a:ext cx="1062828" cy="106282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337459" y="3642157"/>
            <a:ext cx="682115" cy="664752"/>
          </a:xfrm>
          <a:custGeom>
            <a:avLst/>
            <a:gdLst/>
            <a:ahLst/>
            <a:cxnLst/>
            <a:rect r="r" b="b" t="t" l="l"/>
            <a:pathLst>
              <a:path h="664752" w="682115">
                <a:moveTo>
                  <a:pt x="0" y="0"/>
                </a:moveTo>
                <a:lnTo>
                  <a:pt x="682115" y="0"/>
                </a:lnTo>
                <a:lnTo>
                  <a:pt x="682115" y="664752"/>
                </a:lnTo>
                <a:lnTo>
                  <a:pt x="0" y="66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256031" y="1799304"/>
            <a:ext cx="12482478" cy="786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The process to handle incoming resumes,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Usually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 handled by Human(HR)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Depends more on 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reading capacity of person and costly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000000"/>
                </a:solidFill>
                <a:latin typeface="DM Sans"/>
              </a:rPr>
              <a:t>Time consuming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and 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boring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More p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rone to errors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as his/her resume was either missed or was misread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Chances are we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 miss out any record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of shortlisting resume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We are 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too delayed in calling right candidate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19339" y="662479"/>
            <a:ext cx="9879016" cy="73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PROBLEM STATEMENT (CONT...)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4371" y="109907"/>
            <a:ext cx="11868982" cy="10287000"/>
            <a:chOff x="0" y="0"/>
            <a:chExt cx="312598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59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25987">
                  <a:moveTo>
                    <a:pt x="0" y="0"/>
                  </a:moveTo>
                  <a:lnTo>
                    <a:pt x="3125987" y="0"/>
                  </a:lnTo>
                  <a:lnTo>
                    <a:pt x="31259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598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91201" y="1930016"/>
            <a:ext cx="430559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7"/>
              </a:lnSpc>
              <a:spcBef>
                <a:spcPct val="0"/>
              </a:spcBef>
            </a:pPr>
            <a:r>
              <a:rPr lang="en-US" sz="6422">
                <a:solidFill>
                  <a:srgbClr val="FFFFFF"/>
                </a:solidFill>
                <a:latin typeface="Now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4549" y="4219258"/>
            <a:ext cx="9583404" cy="378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9"/>
              </a:lnSpc>
              <a:spcBef>
                <a:spcPct val="0"/>
              </a:spcBef>
            </a:pPr>
            <a:r>
              <a:rPr lang="en-US" sz="4376">
                <a:solidFill>
                  <a:srgbClr val="FFFFFF"/>
                </a:solidFill>
                <a:latin typeface="DM Sans"/>
              </a:rPr>
              <a:t>The purpose of this project is to create a tool that uses </a:t>
            </a:r>
            <a:r>
              <a:rPr lang="en-US" sz="4376">
                <a:solidFill>
                  <a:srgbClr val="FFDE59"/>
                </a:solidFill>
                <a:latin typeface="DM Sans"/>
              </a:rPr>
              <a:t>Natural Language Processing (SpaCy)</a:t>
            </a:r>
            <a:r>
              <a:rPr lang="en-US" sz="4376">
                <a:solidFill>
                  <a:srgbClr val="FFFFFF"/>
                </a:solidFill>
                <a:latin typeface="DM Sans"/>
              </a:rPr>
              <a:t> techniques to analyze and extract relevant information from resumes.</a:t>
            </a:r>
          </a:p>
        </p:txBody>
      </p:sp>
      <p:sp>
        <p:nvSpPr>
          <p:cNvPr name="AutoShape 8" id="8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9087" y="3193145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132675" y="4377874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63493" y="5562602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97081" y="6747331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63493" y="7927879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09664" y="4556893"/>
            <a:ext cx="3607772" cy="93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</a:pPr>
            <a:r>
              <a:rPr lang="en-US" sz="3311">
                <a:solidFill>
                  <a:srgbClr val="051D40"/>
                </a:solidFill>
                <a:latin typeface="DM Sans Bold"/>
              </a:rPr>
              <a:t>Data Preprocessing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11138" y="3430887"/>
            <a:ext cx="3686822" cy="5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9"/>
              </a:lnSpc>
              <a:spcBef>
                <a:spcPct val="0"/>
              </a:spcBef>
            </a:pPr>
            <a:r>
              <a:rPr lang="en-US" sz="3557">
                <a:solidFill>
                  <a:srgbClr val="051D40"/>
                </a:solidFill>
                <a:latin typeface="DM Sans Bold"/>
              </a:rPr>
              <a:t>Data Collection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7216" y="3497562"/>
            <a:ext cx="4526224" cy="6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I gathered diverse resumes from various sources.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9221" y="5770243"/>
            <a:ext cx="4106023" cy="83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0"/>
              </a:lnSpc>
            </a:pPr>
            <a:r>
              <a:rPr lang="en-US" sz="3357">
                <a:solidFill>
                  <a:srgbClr val="051D40"/>
                </a:solidFill>
                <a:latin typeface="DM Sans Bold"/>
              </a:rPr>
              <a:t>Utilization of NLP techniques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7296" y="6857930"/>
            <a:ext cx="4261536" cy="98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</a:pPr>
            <a:r>
              <a:rPr lang="en-US" sz="3257">
                <a:solidFill>
                  <a:srgbClr val="051D40"/>
                </a:solidFill>
                <a:latin typeface="DM Sans Bold"/>
              </a:rPr>
              <a:t>Machine learning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39377" y="8150785"/>
            <a:ext cx="3756118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User Interface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4515" y="4663035"/>
            <a:ext cx="4490889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Cleaning and standardizing the data to remove noise and ensure consistency.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5244" y="5869446"/>
            <a:ext cx="4884918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6777" indent="-223388" lvl="1">
              <a:lnSpc>
                <a:spcPts val="2607"/>
              </a:lnSpc>
              <a:buFont typeface="Arial"/>
              <a:buChar char="•"/>
            </a:pPr>
            <a:r>
              <a:rPr lang="en-US" sz="2069" strike="noStrike" u="none">
                <a:solidFill>
                  <a:srgbClr val="FFFFFF"/>
                </a:solidFill>
                <a:latin typeface="DM Sans"/>
              </a:rPr>
              <a:t>okenization and named entity recognition, to extract information.</a:t>
            </a:r>
          </a:p>
          <a:p>
            <a:pPr marL="0" indent="0" lvl="0">
              <a:lnSpc>
                <a:spcPts val="260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988636" y="6741027"/>
            <a:ext cx="4656045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classification: Identifying key skills and qualifications and other major relevant information.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25244" y="7891119"/>
            <a:ext cx="4500162" cy="12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Developing a user-friendly web interface using Streamlit</a:t>
            </a:r>
          </a:p>
          <a:p>
            <a:pPr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for users to input resumes and receive analysis reports.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480750" y="8236859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232812" y="1155969"/>
            <a:ext cx="13709452" cy="11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1"/>
              </a:lnSpc>
              <a:spcBef>
                <a:spcPct val="0"/>
              </a:spcBef>
            </a:pPr>
            <a:r>
              <a:rPr lang="en-US" sz="7000">
                <a:solidFill>
                  <a:srgbClr val="FFFBFB"/>
                </a:solidFill>
                <a:latin typeface="DM Sans Bold"/>
              </a:rPr>
              <a:t>Methodology 1 for Classification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8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9087" y="3193145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132675" y="4377874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63493" y="5562602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97081" y="6747331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63493" y="7927879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09664" y="4556893"/>
            <a:ext cx="3607772" cy="93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</a:pPr>
            <a:r>
              <a:rPr lang="en-US" sz="3311">
                <a:solidFill>
                  <a:srgbClr val="051D40"/>
                </a:solidFill>
                <a:latin typeface="DM Sans Bold"/>
              </a:rPr>
              <a:t>NER Pipeline Setup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11138" y="3430887"/>
            <a:ext cx="3686822" cy="5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9"/>
              </a:lnSpc>
              <a:spcBef>
                <a:spcPct val="0"/>
              </a:spcBef>
            </a:pPr>
            <a:r>
              <a:rPr lang="en-US" sz="3557">
                <a:solidFill>
                  <a:srgbClr val="051D40"/>
                </a:solidFill>
                <a:latin typeface="DM Sans Bold"/>
              </a:rPr>
              <a:t>Data Collection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99198" y="3152694"/>
            <a:ext cx="5936003" cy="84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19"/>
              </a:lnSpc>
            </a:pPr>
            <a:r>
              <a:rPr lang="en-US" sz="2713">
                <a:solidFill>
                  <a:srgbClr val="FFFFFF"/>
                </a:solidFill>
                <a:latin typeface="DM Sans"/>
              </a:rPr>
              <a:t>Use  SPacy trained dataset in .pkl format with more than 200 resumes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9221" y="5939197"/>
            <a:ext cx="4106023" cy="4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0"/>
              </a:lnSpc>
            </a:pPr>
            <a:r>
              <a:rPr lang="en-US" sz="3357">
                <a:solidFill>
                  <a:srgbClr val="051D40"/>
                </a:solidFill>
                <a:latin typeface="DM Sans Bold"/>
              </a:rPr>
              <a:t>Label Extraction: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47188" y="7118806"/>
            <a:ext cx="4261536" cy="48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</a:pPr>
            <a:r>
              <a:rPr lang="en-US" sz="3257">
                <a:solidFill>
                  <a:srgbClr val="051D40"/>
                </a:solidFill>
                <a:latin typeface="DM Sans Bold"/>
              </a:rPr>
              <a:t>Model Training: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54875" y="7870729"/>
            <a:ext cx="3434716" cy="118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1"/>
              </a:lnSpc>
              <a:spcBef>
                <a:spcPct val="0"/>
              </a:spcBef>
            </a:pPr>
            <a:r>
              <a:rPr lang="en-US" sz="3436">
                <a:solidFill>
                  <a:srgbClr val="051D40"/>
                </a:solidFill>
                <a:latin typeface="DM Sans Bold"/>
              </a:rPr>
              <a:t>Loss Monitoring: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753" y="4518793"/>
            <a:ext cx="5583650" cy="82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67"/>
              </a:lnSpc>
            </a:pPr>
            <a:r>
              <a:rPr lang="en-US" sz="2672">
                <a:solidFill>
                  <a:srgbClr val="FFFFFF"/>
                </a:solidFill>
                <a:latin typeface="DM Sans"/>
              </a:rPr>
              <a:t>new NER pipeline is created and added to the pipeline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9594" y="5295786"/>
            <a:ext cx="5320123" cy="130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2"/>
              </a:lnSpc>
            </a:pPr>
            <a:r>
              <a:rPr lang="en-US" sz="2764">
                <a:solidFill>
                  <a:srgbClr val="FFFFFF"/>
                </a:solidFill>
                <a:latin typeface="DM Sans"/>
              </a:rPr>
              <a:t>extracting the entity labels from each annotation and adding them to the NER pipeline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9358" y="7142683"/>
            <a:ext cx="4656045" cy="46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model is trained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34895" y="7889514"/>
            <a:ext cx="4500162" cy="136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5"/>
              </a:lnSpc>
            </a:pPr>
            <a:r>
              <a:rPr lang="en-US" sz="2869">
                <a:solidFill>
                  <a:srgbClr val="FFFFFF"/>
                </a:solidFill>
                <a:latin typeface="DM Sans"/>
              </a:rPr>
              <a:t>monitor the progress of the training and identify potential issues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480750" y="8236859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371050" y="1155969"/>
            <a:ext cx="11413927" cy="11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1"/>
              </a:lnSpc>
              <a:spcBef>
                <a:spcPct val="0"/>
              </a:spcBef>
            </a:pPr>
            <a:r>
              <a:rPr lang="en-US" sz="7000">
                <a:solidFill>
                  <a:srgbClr val="FFFBFB"/>
                </a:solidFill>
                <a:latin typeface="DM Sans Bold"/>
              </a:rPr>
              <a:t>Methodology 2 for Parsing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383935" y="3767596"/>
            <a:ext cx="8457192" cy="30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DATA PREPROCESSING DETAILS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2709" y="216160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3732" y="496594"/>
            <a:ext cx="11844705" cy="9293812"/>
          </a:xfrm>
          <a:custGeom>
            <a:avLst/>
            <a:gdLst/>
            <a:ahLst/>
            <a:cxnLst/>
            <a:rect r="r" b="b" t="t" l="l"/>
            <a:pathLst>
              <a:path h="9293812" w="11844705">
                <a:moveTo>
                  <a:pt x="0" y="0"/>
                </a:moveTo>
                <a:lnTo>
                  <a:pt x="11844704" y="0"/>
                </a:lnTo>
                <a:lnTo>
                  <a:pt x="11844704" y="9293812"/>
                </a:lnTo>
                <a:lnTo>
                  <a:pt x="0" y="929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784109" y="3767596"/>
            <a:ext cx="11475191" cy="30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ADVANCED 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EDA - QUANTITATIVE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81883" y="216160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DAF0OlHLsJM</dc:identifier>
  <dcterms:modified xsi:type="dcterms:W3CDTF">2011-08-01T06:04:30Z</dcterms:modified>
  <cp:revision>1</cp:revision>
  <dc:title>Copy of Capstone Project Presentation </dc:title>
</cp:coreProperties>
</file>